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1" r:id="rId5"/>
    <p:sldMasterId id="2147483682" r:id="rId6"/>
    <p:sldMasterId id="214748368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</p:sldIdLst>
  <p:sldSz cy="5143500" cx="9144000"/>
  <p:notesSz cx="6858000" cy="9144000"/>
  <p:embeddedFontLst>
    <p:embeddedFont>
      <p:font typeface="PT Sans Narrow"/>
      <p:regular r:id="rId21"/>
      <p:bold r:id="rId22"/>
    </p:embeddedFont>
    <p:embeddedFont>
      <p:font typeface="Open Sans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BA3DCEF-DB6F-4D03-90E0-D8CECC32DA13}">
  <a:tblStyle styleId="{FBA3DCEF-DB6F-4D03-90E0-D8CECC32DA13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font" Target="fonts/PTSansNarrow-bold.fntdata"/><Relationship Id="rId21" Type="http://schemas.openxmlformats.org/officeDocument/2006/relationships/font" Target="fonts/PTSansNarrow-regular.fntdata"/><Relationship Id="rId24" Type="http://schemas.openxmlformats.org/officeDocument/2006/relationships/font" Target="fonts/OpenSans-bold.fntdata"/><Relationship Id="rId23" Type="http://schemas.openxmlformats.org/officeDocument/2006/relationships/font" Target="fonts/OpenSans-regular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font" Target="fonts/OpenSans-boldItalic.fntdata"/><Relationship Id="rId25" Type="http://schemas.openxmlformats.org/officeDocument/2006/relationships/font" Target="fonts/OpenSans-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13697a03be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13697a03be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13697a03be_0_7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13697a03be_0_7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13697a03be_0_8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13697a03be_0_8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13697a03be_0_8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13697a03be_0_8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13697a03be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13697a03be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13697a03be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13697a03be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13697a03be_0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13697a03be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13697a03be_0_3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13697a03be_0_3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13697a03be_0_4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13697a03be_0_4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13697a03be_0_6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13697a03be_0_6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13697a03be_0_6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13697a03be_0_6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2163769" y="4473804"/>
            <a:ext cx="4816500" cy="5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2" name="Google Shape;62;p14"/>
          <p:cNvSpPr txBox="1"/>
          <p:nvPr>
            <p:ph type="ctrTitle"/>
          </p:nvPr>
        </p:nvSpPr>
        <p:spPr>
          <a:xfrm>
            <a:off x="-50832" y="3338853"/>
            <a:ext cx="9009600" cy="111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  <a:defRPr b="1" sz="4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67" name="Google Shape;67;p15"/>
          <p:cNvSpPr txBox="1"/>
          <p:nvPr>
            <p:ph type="title"/>
          </p:nvPr>
        </p:nvSpPr>
        <p:spPr>
          <a:xfrm>
            <a:off x="286474" y="178350"/>
            <a:ext cx="8489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286474" y="1369219"/>
            <a:ext cx="84891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5" name="Google Shape;85;p18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7" name="Google Shape;87;p18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3" name="Google Shape;103;p21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4" name="Google Shape;104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22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1" name="Google Shape;111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5" name="Google Shape;125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1" name="Google Shape;131;p26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2" name="Google Shape;132;p26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33" name="Google Shape;133;p26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4" name="Google Shape;134;p26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5" name="Google Shape;135;p26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36" name="Google Shape;136;p26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37" name="Google Shape;137;p26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8" name="Google Shape;138;p26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39" name="Google Shape;139;p26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40" name="Google Shape;140;p26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1" name="Google Shape;141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7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45" name="Google Shape;145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49" name="Google Shape;149;p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0" name="Google Shape;150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53" name="Google Shape;153;p29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4" name="Google Shape;154;p29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5" name="Google Shape;155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58" name="Google Shape;158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61" name="Google Shape;161;p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62" name="Google Shape;162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2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5" name="Google Shape;165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3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8" name="Google Shape;168;p3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9" name="Google Shape;169;p33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0" name="Google Shape;170;p33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71" name="Google Shape;171;p3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2" name="Google Shape;172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4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175" name="Google Shape;175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5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35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9" name="Google Shape;179;p35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0" name="Google Shape;180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1.xml"/><Relationship Id="rId1" Type="http://schemas.openxmlformats.org/officeDocument/2006/relationships/hyperlink" Target="https://presentation-creation.ru/" TargetMode="Externa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56" name="Google Shape;56;p13">
            <a:hlinkClick r:id="rId1"/>
          </p:cNvPr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895500" y="275545"/>
            <a:ext cx="568322" cy="56832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128" name="Google Shape;128;p2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29" name="Google Shape;129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7"/>
          <p:cNvSpPr txBox="1"/>
          <p:nvPr>
            <p:ph idx="1" type="subTitle"/>
          </p:nvPr>
        </p:nvSpPr>
        <p:spPr>
          <a:xfrm>
            <a:off x="2163775" y="3985624"/>
            <a:ext cx="4816500" cy="587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ru" sz="2600"/>
              <a:t>Практикалық сабақ №6</a:t>
            </a:r>
            <a:endParaRPr sz="2600"/>
          </a:p>
        </p:txBody>
      </p:sp>
      <p:sp>
        <p:nvSpPr>
          <p:cNvPr id="188" name="Google Shape;188;p37"/>
          <p:cNvSpPr txBox="1"/>
          <p:nvPr>
            <p:ph type="ctrTitle"/>
          </p:nvPr>
        </p:nvSpPr>
        <p:spPr>
          <a:xfrm>
            <a:off x="134400" y="2635175"/>
            <a:ext cx="9009600" cy="18435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8058"/>
              <a:buFont typeface="Arial"/>
              <a:buNone/>
            </a:pPr>
            <a:r>
              <a:t/>
            </a:r>
            <a:endParaRPr b="0" sz="2288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8058"/>
              <a:buFont typeface="Arial"/>
              <a:buNone/>
            </a:pPr>
            <a:r>
              <a:t/>
            </a:r>
            <a:endParaRPr b="0" sz="2288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8058"/>
              <a:buFont typeface="Arial"/>
              <a:buNone/>
            </a:pPr>
            <a:r>
              <a:t/>
            </a:r>
            <a:endParaRPr b="0" sz="2288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0243"/>
              <a:buFont typeface="Arial"/>
              <a:buNone/>
            </a:pPr>
            <a:r>
              <a:t/>
            </a:r>
            <a:endParaRPr sz="2733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t/>
            </a:r>
            <a:endParaRPr b="0"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t/>
            </a:r>
            <a:endParaRPr b="0"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t/>
            </a:r>
            <a:endParaRPr b="0"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t/>
            </a:r>
            <a:endParaRPr b="0"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0243"/>
              <a:buFont typeface="Arial"/>
              <a:buNone/>
            </a:pPr>
            <a:r>
              <a:t/>
            </a:r>
            <a:endParaRPr sz="2733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1949"/>
              <a:buFont typeface="Arial"/>
              <a:buNone/>
            </a:pPr>
            <a:r>
              <a:t/>
            </a:r>
            <a:endParaRPr sz="2622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1949"/>
              <a:buFont typeface="Arial"/>
              <a:buNone/>
            </a:pPr>
            <a:r>
              <a:rPr lang="ru" sz="2622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Тұрақты және маусымдық желдердің түрлері. Желдің күшін, сипатын және бағытын анықтау жолдары</a:t>
            </a:r>
            <a:endParaRPr sz="2622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9919"/>
              <a:buFont typeface="Arial"/>
              <a:buNone/>
            </a:pPr>
            <a:r>
              <a:t/>
            </a:r>
            <a:endParaRPr sz="2755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Муссон желдерінің сызбасы</a:t>
            </a:r>
            <a:endParaRPr/>
          </a:p>
        </p:txBody>
      </p:sp>
      <p:sp>
        <p:nvSpPr>
          <p:cNvPr id="249" name="Google Shape;249;p4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50" name="Google Shape;25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375" y="1202500"/>
            <a:ext cx="8465925" cy="306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Циклон және антициклондағы желдер</a:t>
            </a:r>
            <a:endParaRPr/>
          </a:p>
        </p:txBody>
      </p:sp>
      <p:sp>
        <p:nvSpPr>
          <p:cNvPr id="256" name="Google Shape;256;p4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57" name="Google Shape;25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25"/>
            <a:ext cx="8520600" cy="338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040"/>
              <a:t>Климаттық белдеулердегі желдер сызбасы</a:t>
            </a:r>
            <a:endParaRPr sz="3040"/>
          </a:p>
        </p:txBody>
      </p:sp>
      <p:sp>
        <p:nvSpPr>
          <p:cNvPr id="263" name="Google Shape;263;p4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64" name="Google Shape;264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500" y="1068375"/>
            <a:ext cx="8520600" cy="330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7808"/>
              <a:buFont typeface="Arial"/>
              <a:buNone/>
            </a:pPr>
            <a:r>
              <a:rPr b="1" i="1" lang="ru" sz="1622">
                <a:latin typeface="Times New Roman"/>
                <a:ea typeface="Times New Roman"/>
                <a:cs typeface="Times New Roman"/>
                <a:sym typeface="Times New Roman"/>
              </a:rPr>
              <a:t>Мақсаты:</a:t>
            </a:r>
            <a:r>
              <a:rPr b="1" lang="ru" sz="1622">
                <a:latin typeface="Times New Roman"/>
                <a:ea typeface="Times New Roman"/>
                <a:cs typeface="Times New Roman"/>
                <a:sym typeface="Times New Roman"/>
              </a:rPr>
              <a:t> Тұрақты және маусымдық желдердің түрлерімен танысу. Желдің күшін, сипатын және бағытын анықтау жолдары анықтау.</a:t>
            </a:r>
            <a:endParaRPr b="1" sz="1622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5" name="Google Shape;19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700" y="1152475"/>
            <a:ext cx="8520599" cy="406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ЖЕЛ</a:t>
            </a:r>
            <a:endParaRPr/>
          </a:p>
        </p:txBody>
      </p:sp>
      <p:sp>
        <p:nvSpPr>
          <p:cNvPr id="201" name="Google Shape;201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02" name="Google Shape;202;p39"/>
          <p:cNvGraphicFramePr/>
          <p:nvPr/>
        </p:nvGraphicFramePr>
        <p:xfrm>
          <a:off x="1361975" y="1020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{FBA3DCEF-DB6F-4D03-90E0-D8CECC32DA13}</a:tableStyleId>
              </a:tblPr>
              <a:tblGrid>
                <a:gridCol w="904875"/>
                <a:gridCol w="904875"/>
                <a:gridCol w="904875"/>
                <a:gridCol w="904875"/>
                <a:gridCol w="904875"/>
                <a:gridCol w="904875"/>
                <a:gridCol w="904875"/>
                <a:gridCol w="904875"/>
              </a:tblGrid>
              <a:tr h="1809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/>
                        <a:t>С</a:t>
                      </a:r>
                      <a:endParaRPr/>
                    </a:p>
                  </a:txBody>
                  <a:tcPr marT="91425" marB="91425" marR="68575" marL="6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/>
                        <a:t>N</a:t>
                      </a:r>
                      <a:endParaRPr/>
                    </a:p>
                  </a:txBody>
                  <a:tcPr marT="91425" marB="91425" marR="68575" marL="6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/>
                        <a:t>Ш</a:t>
                      </a:r>
                      <a:endParaRPr/>
                    </a:p>
                  </a:txBody>
                  <a:tcPr marT="91425" marB="91425" marR="68575" marL="6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/>
                        <a:t>E</a:t>
                      </a:r>
                      <a:endParaRPr/>
                    </a:p>
                  </a:txBody>
                  <a:tcPr marT="91425" marB="91425" marR="68575" marL="6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/>
                        <a:t>О</a:t>
                      </a:r>
                      <a:endParaRPr/>
                    </a:p>
                  </a:txBody>
                  <a:tcPr marT="91425" marB="91425" marR="68575" marL="6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/>
                        <a:t>S</a:t>
                      </a:r>
                      <a:endParaRPr/>
                    </a:p>
                  </a:txBody>
                  <a:tcPr marT="91425" marB="91425" marR="68575" marL="6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/>
                        <a:t>Б</a:t>
                      </a:r>
                      <a:endParaRPr/>
                    </a:p>
                  </a:txBody>
                  <a:tcPr marT="91425" marB="91425" marR="68575" marL="6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/>
                        <a:t>W</a:t>
                      </a:r>
                      <a:endParaRPr/>
                    </a:p>
                  </a:txBody>
                  <a:tcPr marT="91425" marB="91425" marR="68575" marL="6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/>
                        <a:t>ССШ</a:t>
                      </a:r>
                      <a:endParaRPr/>
                    </a:p>
                  </a:txBody>
                  <a:tcPr marT="91425" marB="91425" marR="68575" marL="6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/>
                        <a:t>NNE</a:t>
                      </a:r>
                      <a:endParaRPr/>
                    </a:p>
                  </a:txBody>
                  <a:tcPr marT="91425" marB="91425" marR="68575" marL="6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/>
                        <a:t>ШОШ</a:t>
                      </a:r>
                      <a:endParaRPr/>
                    </a:p>
                  </a:txBody>
                  <a:tcPr marT="91425" marB="91425" marR="68575" marL="6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/>
                        <a:t>ESE</a:t>
                      </a:r>
                      <a:endParaRPr/>
                    </a:p>
                  </a:txBody>
                  <a:tcPr marT="91425" marB="91425" marR="68575" marL="6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/>
                        <a:t>ООБ</a:t>
                      </a:r>
                      <a:endParaRPr/>
                    </a:p>
                  </a:txBody>
                  <a:tcPr marT="91425" marB="91425" marR="68575" marL="6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/>
                        <a:t>SSW</a:t>
                      </a:r>
                      <a:endParaRPr/>
                    </a:p>
                  </a:txBody>
                  <a:tcPr marT="91425" marB="91425" marR="68575" marL="6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/>
                        <a:t>БСБ</a:t>
                      </a:r>
                      <a:endParaRPr/>
                    </a:p>
                  </a:txBody>
                  <a:tcPr marT="91425" marB="91425" marR="68575" marL="6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/>
                        <a:t>WNW</a:t>
                      </a:r>
                      <a:endParaRPr/>
                    </a:p>
                  </a:txBody>
                  <a:tcPr marT="91425" marB="91425" marR="68575" marL="6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/>
                        <a:t>СШ</a:t>
                      </a:r>
                      <a:endParaRPr/>
                    </a:p>
                  </a:txBody>
                  <a:tcPr marT="91425" marB="91425" marR="68575" marL="6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/>
                        <a:t>NE</a:t>
                      </a:r>
                      <a:endParaRPr/>
                    </a:p>
                  </a:txBody>
                  <a:tcPr marT="91425" marB="91425" marR="68575" marL="6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/>
                        <a:t>ОШ</a:t>
                      </a:r>
                      <a:endParaRPr/>
                    </a:p>
                  </a:txBody>
                  <a:tcPr marT="91425" marB="91425" marR="68575" marL="6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/>
                        <a:t>SE</a:t>
                      </a:r>
                      <a:endParaRPr/>
                    </a:p>
                  </a:txBody>
                  <a:tcPr marT="91425" marB="91425" marR="68575" marL="6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/>
                        <a:t>ОБ</a:t>
                      </a:r>
                      <a:endParaRPr/>
                    </a:p>
                  </a:txBody>
                  <a:tcPr marT="91425" marB="91425" marR="68575" marL="6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/>
                        <a:t>SW</a:t>
                      </a:r>
                      <a:endParaRPr/>
                    </a:p>
                  </a:txBody>
                  <a:tcPr marT="91425" marB="91425" marR="68575" marL="6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/>
                        <a:t>СБ</a:t>
                      </a:r>
                      <a:endParaRPr/>
                    </a:p>
                  </a:txBody>
                  <a:tcPr marT="91425" marB="91425" marR="68575" marL="6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/>
                        <a:t>NW</a:t>
                      </a:r>
                      <a:endParaRPr/>
                    </a:p>
                  </a:txBody>
                  <a:tcPr marT="91425" marB="91425" marR="68575" marL="6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/>
                        <a:t>ШСШ</a:t>
                      </a:r>
                      <a:endParaRPr/>
                    </a:p>
                  </a:txBody>
                  <a:tcPr marT="91425" marB="91425" marR="68575" marL="6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/>
                        <a:t>ENE</a:t>
                      </a:r>
                      <a:endParaRPr/>
                    </a:p>
                  </a:txBody>
                  <a:tcPr marT="91425" marB="91425" marR="68575" marL="6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/>
                        <a:t>ООШ</a:t>
                      </a:r>
                      <a:endParaRPr/>
                    </a:p>
                  </a:txBody>
                  <a:tcPr marT="91425" marB="91425" marR="68575" marL="6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/>
                        <a:t>SSE</a:t>
                      </a:r>
                      <a:endParaRPr/>
                    </a:p>
                  </a:txBody>
                  <a:tcPr marT="91425" marB="91425" marR="68575" marL="6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/>
                        <a:t>БОБ</a:t>
                      </a:r>
                      <a:endParaRPr/>
                    </a:p>
                  </a:txBody>
                  <a:tcPr marT="91425" marB="91425" marR="68575" marL="6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/>
                        <a:t>WSW</a:t>
                      </a:r>
                      <a:endParaRPr/>
                    </a:p>
                  </a:txBody>
                  <a:tcPr marT="91425" marB="91425" marR="68575" marL="6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/>
                        <a:t>БОБ</a:t>
                      </a:r>
                      <a:endParaRPr/>
                    </a:p>
                  </a:txBody>
                  <a:tcPr marT="91425" marB="91425" marR="68575" marL="6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/>
                        <a:t>NNW</a:t>
                      </a:r>
                      <a:endParaRPr/>
                    </a:p>
                  </a:txBody>
                  <a:tcPr marT="91425" marB="91425" marR="68575" marL="6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975">
                <a:tc gridSpan="8">
                  <a:txBody>
                    <a:bodyPr/>
                    <a:lstStyle/>
                    <a:p>
                      <a:pPr indent="12700" lvl="0" marL="0" rtl="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i="1" lang="ru" sz="1100"/>
                        <a:t>Ескерту:</a:t>
                      </a:r>
                      <a:r>
                        <a:rPr lang="ru" sz="1100"/>
                        <a:t> N – норд (солтүстік), E – ост (шығыс) , S – зюйд (оңтүстік), W – вест (батыс).</a:t>
                      </a:r>
                      <a:endParaRPr sz="1100"/>
                    </a:p>
                  </a:txBody>
                  <a:tcPr marT="91425" marB="91425" marR="68575" marL="6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1270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7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Жел күшін анықтайтын Бофорт шкаласы</a:t>
            </a:r>
            <a:endParaRPr sz="187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9" name="Google Shape;20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850" y="1319925"/>
            <a:ext cx="8443325" cy="375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6" name="Google Shape;21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28100"/>
            <a:ext cx="8520601" cy="426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23" name="Google Shape;22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625" y="533150"/>
            <a:ext cx="8337625" cy="403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30" name="Google Shape;23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94575"/>
            <a:ext cx="8520600" cy="427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Желдер розасы</a:t>
            </a:r>
            <a:endParaRPr/>
          </a:p>
        </p:txBody>
      </p:sp>
      <p:sp>
        <p:nvSpPr>
          <p:cNvPr id="236" name="Google Shape;236;p4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37" name="Google Shape;23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25"/>
            <a:ext cx="8451050" cy="330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Басты желдер жүйесі</a:t>
            </a:r>
            <a:endParaRPr/>
          </a:p>
        </p:txBody>
      </p:sp>
      <p:sp>
        <p:nvSpPr>
          <p:cNvPr id="243" name="Google Shape;243;p4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жергілікті желдер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циклондар мен антициклондардағы желдер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жалпы атмосфера циркуляциясының желдері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иний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